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3"/>
  </p:notesMasterIdLst>
  <p:sldIdLst>
    <p:sldId id="256" r:id="rId2"/>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房総市朝夷商工会⑦" initials="MSOffice" lastIdx="1" clrIdx="0">
    <p:extLst>
      <p:ext uri="{19B8F6BF-5375-455C-9EA6-DF929625EA0E}">
        <p15:presenceInfo xmlns:p15="http://schemas.microsoft.com/office/powerpoint/2012/main" userId="南房総市朝夷商工会⑦"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4" d="100"/>
          <a:sy n="64" d="100"/>
        </p:scale>
        <p:origin x="2395" y="72"/>
      </p:cViewPr>
      <p:guideLst/>
    </p:cSldViewPr>
  </p:slideViewPr>
  <p:notesTextViewPr>
    <p:cViewPr>
      <p:scale>
        <a:sx n="1" d="1"/>
        <a:sy n="1" d="1"/>
      </p:scale>
      <p:origin x="0" y="0"/>
    </p:cViewPr>
  </p:notesTextViewPr>
  <p:notesViewPr>
    <p:cSldViewPr snapToGrid="0">
      <p:cViewPr varScale="1">
        <p:scale>
          <a:sx n="74" d="100"/>
          <a:sy n="74" d="100"/>
        </p:scale>
        <p:origin x="297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1" cy="495029"/>
          </a:xfrm>
          <a:prstGeom prst="rect">
            <a:avLst/>
          </a:prstGeom>
        </p:spPr>
        <p:txBody>
          <a:bodyPr vert="horz" lIns="94858" tIns="47429" rIns="94858" bIns="4742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6" y="1"/>
            <a:ext cx="2918831" cy="495029"/>
          </a:xfrm>
          <a:prstGeom prst="rect">
            <a:avLst/>
          </a:prstGeom>
        </p:spPr>
        <p:txBody>
          <a:bodyPr vert="horz" lIns="94858" tIns="47429" rIns="94858" bIns="47429" rtlCol="0"/>
          <a:lstStyle>
            <a:lvl1pPr algn="r">
              <a:defRPr sz="1300"/>
            </a:lvl1pPr>
          </a:lstStyle>
          <a:p>
            <a:fld id="{2E918D6E-64D7-4683-B9D8-826B553EC406}"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4858" tIns="47429" rIns="94858" bIns="4742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4858" tIns="47429" rIns="94858" bIns="47429" rtlCol="0" anchor="b"/>
          <a:lstStyle>
            <a:lvl1pPr algn="r">
              <a:defRPr sz="1300"/>
            </a:lvl1pPr>
          </a:lstStyle>
          <a:p>
            <a:fld id="{413C4FD3-7423-4E89-8155-885592B89FD2}" type="slidenum">
              <a:rPr kumimoji="1" lang="ja-JP" altLang="en-US" smtClean="0"/>
              <a:t>‹#›</a:t>
            </a:fld>
            <a:endParaRPr kumimoji="1" lang="ja-JP" altLang="en-US"/>
          </a:p>
        </p:txBody>
      </p:sp>
    </p:spTree>
    <p:extLst>
      <p:ext uri="{BB962C8B-B14F-4D97-AF65-F5344CB8AC3E}">
        <p14:creationId xmlns:p14="http://schemas.microsoft.com/office/powerpoint/2010/main" val="17618182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20900" y="1233488"/>
            <a:ext cx="249396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13C4FD3-7423-4E89-8155-885592B89FD2}" type="slidenum">
              <a:rPr kumimoji="1" lang="ja-JP" altLang="en-US" smtClean="0"/>
              <a:t>1</a:t>
            </a:fld>
            <a:endParaRPr kumimoji="1" lang="ja-JP" altLang="en-US"/>
          </a:p>
        </p:txBody>
      </p:sp>
    </p:spTree>
    <p:extLst>
      <p:ext uri="{BB962C8B-B14F-4D97-AF65-F5344CB8AC3E}">
        <p14:creationId xmlns:p14="http://schemas.microsoft.com/office/powerpoint/2010/main" val="1985323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24404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27930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1242015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42441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370696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28672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385413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930186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44348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1891756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3F0E8A-F7EC-4ABA-8992-FC8051750350}"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48760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3F0E8A-F7EC-4ABA-8992-FC8051750350}"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D3CF5CF-CE5D-4014-A3A1-BC370625359C}" type="slidenum">
              <a:rPr kumimoji="1" lang="ja-JP" altLang="en-US" smtClean="0"/>
              <a:t>‹#›</a:t>
            </a:fld>
            <a:endParaRPr kumimoji="1" lang="ja-JP" altLang="en-US"/>
          </a:p>
        </p:txBody>
      </p:sp>
    </p:spTree>
    <p:extLst>
      <p:ext uri="{BB962C8B-B14F-4D97-AF65-F5344CB8AC3E}">
        <p14:creationId xmlns:p14="http://schemas.microsoft.com/office/powerpoint/2010/main" val="2449179861"/>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4AD11C-92DA-CEC3-41F5-AF96EA8192C7}"/>
              </a:ext>
            </a:extLst>
          </p:cNvPr>
          <p:cNvSpPr>
            <a:spLocks noGrp="1"/>
          </p:cNvSpPr>
          <p:nvPr>
            <p:ph type="ctrTitle"/>
          </p:nvPr>
        </p:nvSpPr>
        <p:spPr>
          <a:xfrm>
            <a:off x="529399" y="398004"/>
            <a:ext cx="5722379" cy="943116"/>
          </a:xfrm>
          <a:solidFill>
            <a:schemeClr val="accent1">
              <a:lumMod val="40000"/>
              <a:lumOff val="60000"/>
            </a:schemeClr>
          </a:solidFill>
          <a:ln w="12700">
            <a:solidFill>
              <a:schemeClr val="tx1"/>
            </a:solidFill>
          </a:ln>
        </p:spPr>
        <p:txBody>
          <a:bodyPr>
            <a:normAutofit fontScale="90000"/>
          </a:bodyPr>
          <a:lstStyle/>
          <a:p>
            <a:r>
              <a:rPr lang="ja-JP" altLang="en-US" sz="3100" dirty="0"/>
              <a:t>定額減税の実務対応セミナー</a:t>
            </a:r>
            <a:br>
              <a:rPr lang="en-US" altLang="ja-JP" sz="3100" dirty="0"/>
            </a:br>
            <a:br>
              <a:rPr lang="en-US" altLang="ja-JP" sz="2000" dirty="0"/>
            </a:br>
            <a:r>
              <a:rPr kumimoji="1" lang="ja-JP" altLang="en-US" sz="1600" dirty="0"/>
              <a:t>６月以降の給与計算と年末調整でおさえておくべきポイント</a:t>
            </a:r>
            <a:endParaRPr kumimoji="1" lang="ja-JP" altLang="en-US" sz="2000" dirty="0"/>
          </a:p>
        </p:txBody>
      </p:sp>
      <p:sp>
        <p:nvSpPr>
          <p:cNvPr id="3" name="字幕 2">
            <a:extLst>
              <a:ext uri="{FF2B5EF4-FFF2-40B4-BE49-F238E27FC236}">
                <a16:creationId xmlns:a16="http://schemas.microsoft.com/office/drawing/2014/main" id="{B9244387-EA76-74DD-4423-CB6D9587EBB4}"/>
              </a:ext>
            </a:extLst>
          </p:cNvPr>
          <p:cNvSpPr>
            <a:spLocks noGrp="1"/>
          </p:cNvSpPr>
          <p:nvPr>
            <p:ph type="subTitle" idx="1"/>
          </p:nvPr>
        </p:nvSpPr>
        <p:spPr>
          <a:xfrm>
            <a:off x="372999" y="1341120"/>
            <a:ext cx="6112002" cy="1438174"/>
          </a:xfrm>
        </p:spPr>
        <p:txBody>
          <a:bodyPr/>
          <a:lstStyle/>
          <a:p>
            <a:pPr algn="l"/>
            <a:r>
              <a:rPr kumimoji="1" lang="ja-JP" altLang="en-US" sz="1400" dirty="0">
                <a:latin typeface="+mn-ea"/>
              </a:rPr>
              <a:t>令和６年度の税制改正により、所得税と住民税の定額減税が実施されることになりました。これに伴い、事業主は</a:t>
            </a:r>
            <a:r>
              <a:rPr kumimoji="1" lang="ja-JP" altLang="en-US" sz="1400" b="1" dirty="0">
                <a:latin typeface="+mn-ea"/>
              </a:rPr>
              <a:t>６月以降、</a:t>
            </a:r>
            <a:r>
              <a:rPr kumimoji="1" lang="ja-JP" altLang="en-US" sz="1400" dirty="0">
                <a:latin typeface="+mn-ea"/>
              </a:rPr>
              <a:t>最初に支払う従業員への給与等の源泉徴収を行う前に、定額減税の事務手続きが必要になります。</a:t>
            </a:r>
            <a:endParaRPr lang="en-US" altLang="ja-JP" sz="1400" dirty="0">
              <a:latin typeface="+mn-ea"/>
            </a:endParaRPr>
          </a:p>
          <a:p>
            <a:pPr algn="l"/>
            <a:r>
              <a:rPr lang="ja-JP" altLang="en-US" sz="1400" dirty="0">
                <a:latin typeface="+mn-ea"/>
              </a:rPr>
              <a:t>　本セミナーでは、給与計算や年末調整の実務でおさえておくべきポイントを解説いたします。この機会にぜひご参加ください。</a:t>
            </a:r>
            <a:endParaRPr kumimoji="1" lang="en-US" altLang="ja-JP" sz="1400" dirty="0">
              <a:latin typeface="+mn-ea"/>
            </a:endParaRPr>
          </a:p>
          <a:p>
            <a:pPr algn="l"/>
            <a:endParaRPr lang="en-US" altLang="ja-JP" sz="1400" dirty="0">
              <a:latin typeface="+mn-ea"/>
            </a:endParaRPr>
          </a:p>
          <a:p>
            <a:pPr algn="l"/>
            <a:endParaRPr kumimoji="1" lang="en-US" altLang="ja-JP" sz="1100" dirty="0"/>
          </a:p>
          <a:p>
            <a:pPr algn="l"/>
            <a:endParaRPr lang="en-US" altLang="ja-JP" sz="1100" dirty="0"/>
          </a:p>
          <a:p>
            <a:pPr algn="l"/>
            <a:endParaRPr kumimoji="1" lang="en-US" altLang="ja-JP" sz="1100" dirty="0"/>
          </a:p>
          <a:p>
            <a:pPr algn="l"/>
            <a:endParaRPr lang="en-US" altLang="ja-JP" sz="1100" dirty="0"/>
          </a:p>
          <a:p>
            <a:pPr algn="l"/>
            <a:endParaRPr kumimoji="1" lang="ja-JP" altLang="en-US" sz="1100" dirty="0"/>
          </a:p>
        </p:txBody>
      </p:sp>
      <p:sp>
        <p:nvSpPr>
          <p:cNvPr id="4" name="スクロール: 横 3">
            <a:extLst>
              <a:ext uri="{FF2B5EF4-FFF2-40B4-BE49-F238E27FC236}">
                <a16:creationId xmlns:a16="http://schemas.microsoft.com/office/drawing/2014/main" id="{EC090513-4B11-8F84-02B1-A4312181259C}"/>
              </a:ext>
            </a:extLst>
          </p:cNvPr>
          <p:cNvSpPr/>
          <p:nvPr/>
        </p:nvSpPr>
        <p:spPr>
          <a:xfrm>
            <a:off x="353568" y="2210318"/>
            <a:ext cx="6074043" cy="258359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t>　　</a:t>
            </a:r>
            <a:r>
              <a:rPr kumimoji="1" lang="en-US" altLang="ja-JP" sz="2000" dirty="0"/>
              <a:t>〈</a:t>
            </a:r>
            <a:r>
              <a:rPr kumimoji="1" lang="ja-JP" altLang="en-US" sz="2000" dirty="0"/>
              <a:t>セミナーの内容</a:t>
            </a:r>
            <a:r>
              <a:rPr kumimoji="1" lang="en-US" altLang="ja-JP" sz="2000" dirty="0"/>
              <a:t>〉</a:t>
            </a:r>
          </a:p>
          <a:p>
            <a:r>
              <a:rPr kumimoji="1" lang="ja-JP" altLang="en-US" sz="2000" dirty="0"/>
              <a:t>　　　　◆定額減税とは</a:t>
            </a:r>
            <a:endParaRPr kumimoji="1" lang="en-US" altLang="ja-JP" sz="2000" dirty="0"/>
          </a:p>
          <a:p>
            <a:r>
              <a:rPr kumimoji="1" lang="ja-JP" altLang="en-US" sz="2000" dirty="0"/>
              <a:t>　　　　◆減税に必要な手続き</a:t>
            </a:r>
            <a:endParaRPr kumimoji="1" lang="en-US" altLang="ja-JP" sz="2000" dirty="0"/>
          </a:p>
          <a:p>
            <a:r>
              <a:rPr kumimoji="1" lang="ja-JP" altLang="en-US" sz="2000" dirty="0"/>
              <a:t>　　　　◆毎月の給与計算の手順</a:t>
            </a:r>
            <a:endParaRPr kumimoji="1" lang="en-US" altLang="ja-JP" sz="2000" dirty="0"/>
          </a:p>
          <a:p>
            <a:r>
              <a:rPr kumimoji="1" lang="ja-JP" altLang="en-US" sz="2000" dirty="0"/>
              <a:t>　　　　◆年末調整での減税事務の手順</a:t>
            </a:r>
            <a:endParaRPr kumimoji="1" lang="en-US" altLang="ja-JP" sz="2000" dirty="0"/>
          </a:p>
          <a:p>
            <a:r>
              <a:rPr kumimoji="1" lang="ja-JP" altLang="en-US" sz="2000" dirty="0"/>
              <a:t>　　　　◆住民税の取扱い</a:t>
            </a:r>
            <a:endParaRPr kumimoji="1" lang="en-US" altLang="ja-JP" sz="2000" dirty="0"/>
          </a:p>
        </p:txBody>
      </p:sp>
      <p:sp>
        <p:nvSpPr>
          <p:cNvPr id="5" name="テキスト ボックス 4">
            <a:extLst>
              <a:ext uri="{FF2B5EF4-FFF2-40B4-BE49-F238E27FC236}">
                <a16:creationId xmlns:a16="http://schemas.microsoft.com/office/drawing/2014/main" id="{BB74DF64-145A-3157-7575-E77AC479DA8E}"/>
              </a:ext>
            </a:extLst>
          </p:cNvPr>
          <p:cNvSpPr txBox="1"/>
          <p:nvPr/>
        </p:nvSpPr>
        <p:spPr>
          <a:xfrm>
            <a:off x="4563145" y="4876256"/>
            <a:ext cx="2006077" cy="1815882"/>
          </a:xfrm>
          <a:prstGeom prst="rect">
            <a:avLst/>
          </a:prstGeom>
          <a:noFill/>
          <a:ln w="28575">
            <a:solidFill>
              <a:schemeClr val="tx1"/>
            </a:solidFill>
          </a:ln>
        </p:spPr>
        <p:txBody>
          <a:bodyPr wrap="square" rtlCol="0">
            <a:spAutoFit/>
          </a:bodyPr>
          <a:lstStyle/>
          <a:p>
            <a:r>
              <a:rPr kumimoji="1" lang="en-US" altLang="ja-JP" sz="1100" dirty="0"/>
              <a:t>〈</a:t>
            </a:r>
            <a:r>
              <a:rPr kumimoji="1" lang="ja-JP" altLang="en-US" sz="1100" dirty="0"/>
              <a:t>講師</a:t>
            </a:r>
            <a:r>
              <a:rPr kumimoji="1" lang="en-US" altLang="ja-JP" sz="1100" dirty="0"/>
              <a:t>〉</a:t>
            </a:r>
          </a:p>
          <a:p>
            <a:r>
              <a:rPr kumimoji="1" lang="ja-JP" altLang="en-US" sz="1100" dirty="0"/>
              <a:t>　公認会計士　</a:t>
            </a:r>
            <a:endParaRPr kumimoji="1" lang="en-US" altLang="ja-JP" sz="1100" dirty="0"/>
          </a:p>
          <a:p>
            <a:r>
              <a:rPr kumimoji="1" lang="ja-JP" altLang="en-US" sz="1100" dirty="0"/>
              <a:t>　 　</a:t>
            </a:r>
            <a:r>
              <a:rPr kumimoji="1" lang="ja-JP" altLang="en-US" sz="1400" dirty="0"/>
              <a:t>土 屋　晴 行　</a:t>
            </a:r>
            <a:r>
              <a:rPr kumimoji="1" lang="ja-JP" altLang="en-US" sz="1100" dirty="0"/>
              <a:t>氏</a:t>
            </a:r>
            <a:endParaRPr kumimoji="1" lang="en-US" altLang="ja-JP" sz="1100" dirty="0"/>
          </a:p>
          <a:p>
            <a:endParaRPr kumimoji="1" lang="en-US" altLang="ja-JP" sz="1100" dirty="0"/>
          </a:p>
          <a:p>
            <a:r>
              <a:rPr kumimoji="1" lang="ja-JP" altLang="en-US" sz="1100" dirty="0"/>
              <a:t>　</a:t>
            </a:r>
            <a:r>
              <a:rPr kumimoji="1" lang="ja-JP" altLang="en-US" sz="900" dirty="0"/>
              <a:t>東京大学経済学部卒業</a:t>
            </a:r>
            <a:endParaRPr kumimoji="1" lang="en-US" altLang="ja-JP" sz="900" dirty="0"/>
          </a:p>
          <a:p>
            <a:r>
              <a:rPr kumimoji="1" lang="ja-JP" altLang="en-US" sz="900" dirty="0"/>
              <a:t>　公認会計士や中小企業診断士、不動産鑑定士として監査経営診断、経営指導等多岐にわたって活動。全国各地で開催されるセミナーでは、分かりやすい解説と斬新な切り口には評判を得ている。</a:t>
            </a:r>
            <a:endParaRPr kumimoji="1" lang="en-US" altLang="ja-JP" sz="900" dirty="0"/>
          </a:p>
        </p:txBody>
      </p:sp>
      <p:sp>
        <p:nvSpPr>
          <p:cNvPr id="6" name="テキスト ボックス 5">
            <a:extLst>
              <a:ext uri="{FF2B5EF4-FFF2-40B4-BE49-F238E27FC236}">
                <a16:creationId xmlns:a16="http://schemas.microsoft.com/office/drawing/2014/main" id="{87959072-C713-F9BA-9842-AF6F002F1C95}"/>
              </a:ext>
            </a:extLst>
          </p:cNvPr>
          <p:cNvSpPr txBox="1"/>
          <p:nvPr/>
        </p:nvSpPr>
        <p:spPr>
          <a:xfrm>
            <a:off x="187175" y="4826386"/>
            <a:ext cx="4580433" cy="2092881"/>
          </a:xfrm>
          <a:prstGeom prst="rect">
            <a:avLst/>
          </a:prstGeom>
          <a:noFill/>
        </p:spPr>
        <p:txBody>
          <a:bodyPr wrap="square" rtlCol="0">
            <a:spAutoFit/>
          </a:bodyPr>
          <a:lstStyle/>
          <a:p>
            <a:r>
              <a:rPr kumimoji="1" lang="ja-JP" altLang="en-US" sz="1400" dirty="0"/>
              <a:t>日　　時：</a:t>
            </a:r>
            <a:r>
              <a:rPr kumimoji="1" lang="ja-JP" altLang="en-US" dirty="0"/>
              <a:t>令和６年６月１９日（水）</a:t>
            </a:r>
            <a:endParaRPr kumimoji="1" lang="en-US" altLang="ja-JP" dirty="0"/>
          </a:p>
          <a:p>
            <a:r>
              <a:rPr kumimoji="1" lang="ja-JP" altLang="en-US" sz="1400" dirty="0"/>
              <a:t>　　　　 　　午後２時３０分～４時３０分</a:t>
            </a:r>
            <a:endParaRPr kumimoji="1" lang="en-US" altLang="ja-JP" sz="1400" dirty="0"/>
          </a:p>
          <a:p>
            <a:r>
              <a:rPr kumimoji="1" lang="ja-JP" altLang="en-US" sz="1400" dirty="0"/>
              <a:t>会　　場：南房総市朝夷商工会　会議室</a:t>
            </a:r>
            <a:endParaRPr kumimoji="1" lang="en-US" altLang="ja-JP" sz="1400" dirty="0"/>
          </a:p>
          <a:p>
            <a:r>
              <a:rPr kumimoji="1" lang="ja-JP" altLang="en-US" sz="1400" dirty="0"/>
              <a:t>　　　　　   </a:t>
            </a:r>
            <a:r>
              <a:rPr kumimoji="1" lang="ja-JP" altLang="en-US" sz="1200" dirty="0"/>
              <a:t>（南房総市千倉町瀬戸２２９４番地）</a:t>
            </a:r>
            <a:endParaRPr kumimoji="1" lang="en-US" altLang="ja-JP" sz="1200" dirty="0"/>
          </a:p>
          <a:p>
            <a:r>
              <a:rPr kumimoji="1" lang="ja-JP" altLang="en-US" sz="1400" dirty="0"/>
              <a:t>参  加  費：無　料</a:t>
            </a:r>
            <a:endParaRPr kumimoji="1" lang="en-US" altLang="ja-JP" sz="1400" dirty="0"/>
          </a:p>
          <a:p>
            <a:r>
              <a:rPr kumimoji="1" lang="ja-JP" altLang="en-US" sz="1400" dirty="0"/>
              <a:t>定　　員：２０名</a:t>
            </a:r>
            <a:endParaRPr kumimoji="1" lang="en-US" altLang="ja-JP" sz="1400" dirty="0"/>
          </a:p>
          <a:p>
            <a:r>
              <a:rPr kumimoji="1" lang="ja-JP" altLang="en-US" sz="1400" dirty="0"/>
              <a:t>主  催  者：千葉県商工会連合会・南房総市朝夷商工会</a:t>
            </a:r>
            <a:endParaRPr kumimoji="1" lang="en-US" altLang="ja-JP" sz="1400" dirty="0"/>
          </a:p>
          <a:p>
            <a:r>
              <a:rPr kumimoji="1" lang="ja-JP" altLang="en-US" sz="1400" dirty="0"/>
              <a:t>申込み先：南房総市朝夷商工会</a:t>
            </a:r>
            <a:endParaRPr kumimoji="1" lang="en-US" altLang="ja-JP" sz="1400" dirty="0"/>
          </a:p>
          <a:p>
            <a:r>
              <a:rPr kumimoji="1" lang="ja-JP" altLang="en-US" sz="1400" dirty="0"/>
              <a:t>　　　　　</a:t>
            </a:r>
            <a:r>
              <a:rPr kumimoji="1" lang="en-US" altLang="ja-JP" sz="1400" dirty="0"/>
              <a:t>TEL:0470-44-1331</a:t>
            </a:r>
            <a:r>
              <a:rPr kumimoji="1" lang="ja-JP" altLang="en-US" sz="1400" dirty="0"/>
              <a:t>　</a:t>
            </a:r>
            <a:r>
              <a:rPr kumimoji="1" lang="en-US" altLang="ja-JP" sz="1400" dirty="0"/>
              <a:t>FAX:0470-40-1051</a:t>
            </a:r>
          </a:p>
        </p:txBody>
      </p:sp>
      <p:cxnSp>
        <p:nvCxnSpPr>
          <p:cNvPr id="16" name="直線コネクタ 15">
            <a:extLst>
              <a:ext uri="{FF2B5EF4-FFF2-40B4-BE49-F238E27FC236}">
                <a16:creationId xmlns:a16="http://schemas.microsoft.com/office/drawing/2014/main" id="{BB452F2A-4E6C-234D-445F-4C4B833B9402}"/>
              </a:ext>
            </a:extLst>
          </p:cNvPr>
          <p:cNvCxnSpPr>
            <a:cxnSpLocks/>
          </p:cNvCxnSpPr>
          <p:nvPr/>
        </p:nvCxnSpPr>
        <p:spPr>
          <a:xfrm>
            <a:off x="74295" y="6897456"/>
            <a:ext cx="6748272" cy="0"/>
          </a:xfrm>
          <a:prstGeom prst="line">
            <a:avLst/>
          </a:prstGeom>
          <a:ln w="76200">
            <a:prstDash val="dash"/>
          </a:ln>
        </p:spPr>
        <p:style>
          <a:lnRef idx="1">
            <a:schemeClr val="accent1"/>
          </a:lnRef>
          <a:fillRef idx="0">
            <a:schemeClr val="accent1"/>
          </a:fillRef>
          <a:effectRef idx="0">
            <a:schemeClr val="accent1"/>
          </a:effectRef>
          <a:fontRef idx="minor">
            <a:schemeClr val="tx1"/>
          </a:fontRef>
        </p:style>
      </p:cxnSp>
      <p:sp>
        <p:nvSpPr>
          <p:cNvPr id="26" name="フローチャート: 端子 25">
            <a:extLst>
              <a:ext uri="{FF2B5EF4-FFF2-40B4-BE49-F238E27FC236}">
                <a16:creationId xmlns:a16="http://schemas.microsoft.com/office/drawing/2014/main" id="{4969BD46-7025-FD0E-9CD3-863A7DDEB3FC}"/>
              </a:ext>
            </a:extLst>
          </p:cNvPr>
          <p:cNvSpPr/>
          <p:nvPr/>
        </p:nvSpPr>
        <p:spPr>
          <a:xfrm>
            <a:off x="187175" y="7018553"/>
            <a:ext cx="2749296" cy="31698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セミナー申込書</a:t>
            </a:r>
          </a:p>
        </p:txBody>
      </p:sp>
      <p:graphicFrame>
        <p:nvGraphicFramePr>
          <p:cNvPr id="27" name="表 27">
            <a:extLst>
              <a:ext uri="{FF2B5EF4-FFF2-40B4-BE49-F238E27FC236}">
                <a16:creationId xmlns:a16="http://schemas.microsoft.com/office/drawing/2014/main" id="{88A11576-C00E-FA18-A8F6-4A4E5E585899}"/>
              </a:ext>
            </a:extLst>
          </p:cNvPr>
          <p:cNvGraphicFramePr>
            <a:graphicFrameLocks noGrp="1"/>
          </p:cNvGraphicFramePr>
          <p:nvPr>
            <p:extLst>
              <p:ext uri="{D42A27DB-BD31-4B8C-83A1-F6EECF244321}">
                <p14:modId xmlns:p14="http://schemas.microsoft.com/office/powerpoint/2010/main" val="2031898313"/>
              </p:ext>
            </p:extLst>
          </p:nvPr>
        </p:nvGraphicFramePr>
        <p:xfrm>
          <a:off x="392430" y="7407834"/>
          <a:ext cx="6049137" cy="1290720"/>
        </p:xfrm>
        <a:graphic>
          <a:graphicData uri="http://schemas.openxmlformats.org/drawingml/2006/table">
            <a:tbl>
              <a:tblPr firstRow="1" bandRow="1">
                <a:tableStyleId>{073A0DAA-6AF3-43AB-8588-CEC1D06C72B9}</a:tableStyleId>
              </a:tblPr>
              <a:tblGrid>
                <a:gridCol w="911460">
                  <a:extLst>
                    <a:ext uri="{9D8B030D-6E8A-4147-A177-3AD203B41FA5}">
                      <a16:colId xmlns:a16="http://schemas.microsoft.com/office/drawing/2014/main" val="1739396561"/>
                    </a:ext>
                  </a:extLst>
                </a:gridCol>
                <a:gridCol w="2157187">
                  <a:extLst>
                    <a:ext uri="{9D8B030D-6E8A-4147-A177-3AD203B41FA5}">
                      <a16:colId xmlns:a16="http://schemas.microsoft.com/office/drawing/2014/main" val="2691718193"/>
                    </a:ext>
                  </a:extLst>
                </a:gridCol>
                <a:gridCol w="867981">
                  <a:extLst>
                    <a:ext uri="{9D8B030D-6E8A-4147-A177-3AD203B41FA5}">
                      <a16:colId xmlns:a16="http://schemas.microsoft.com/office/drawing/2014/main" val="1317019778"/>
                    </a:ext>
                  </a:extLst>
                </a:gridCol>
                <a:gridCol w="2112509">
                  <a:extLst>
                    <a:ext uri="{9D8B030D-6E8A-4147-A177-3AD203B41FA5}">
                      <a16:colId xmlns:a16="http://schemas.microsoft.com/office/drawing/2014/main" val="1939041214"/>
                    </a:ext>
                  </a:extLst>
                </a:gridCol>
              </a:tblGrid>
              <a:tr h="202800">
                <a:tc>
                  <a:txBody>
                    <a:bodyPr/>
                    <a:lstStyle/>
                    <a:p>
                      <a:pPr algn="ctr"/>
                      <a:r>
                        <a:rPr kumimoji="1" lang="ja-JP" altLang="en-US" sz="800" b="0" dirty="0">
                          <a:solidFill>
                            <a:schemeClr val="tx1"/>
                          </a:solidFill>
                        </a:rPr>
                        <a:t>フリガナ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3993959"/>
                  </a:ext>
                </a:extLst>
              </a:tr>
              <a:tr h="432000">
                <a:tc>
                  <a:txBody>
                    <a:bodyPr/>
                    <a:lstStyle/>
                    <a:p>
                      <a:pPr algn="ctr"/>
                      <a:r>
                        <a:rPr kumimoji="1" lang="ja-JP" altLang="en-US" dirty="0"/>
                        <a:t>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r>
                        <a:rPr kumimoji="1" lang="ja-JP" altLang="en-US" dirty="0"/>
                        <a:t>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246998750"/>
                  </a:ext>
                </a:extLst>
              </a:tr>
              <a:tr h="202800">
                <a:tc>
                  <a:txBody>
                    <a:bodyPr/>
                    <a:lstStyle/>
                    <a:p>
                      <a:pPr algn="ctr"/>
                      <a:r>
                        <a:rPr kumimoji="1" lang="ja-JP" altLang="en-US" sz="800" dirty="0"/>
                        <a:t>フリガナ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dirty="0"/>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5784071"/>
                  </a:ext>
                </a:extLst>
              </a:tr>
              <a:tr h="432000">
                <a:tc>
                  <a:txBody>
                    <a:bodyPr/>
                    <a:lstStyle/>
                    <a:p>
                      <a:pPr algn="ctr"/>
                      <a:r>
                        <a:rPr kumimoji="1" lang="ja-JP" altLang="en-US" dirty="0"/>
                        <a:t>お名前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r>
                        <a:rPr kumimoji="1" lang="ja-JP" altLang="en-US" dirty="0"/>
                        <a:t>連絡先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915415833"/>
                  </a:ext>
                </a:extLst>
              </a:tr>
            </a:tbl>
          </a:graphicData>
        </a:graphic>
      </p:graphicFrame>
      <p:sp>
        <p:nvSpPr>
          <p:cNvPr id="28" name="テキスト ボックス 27">
            <a:extLst>
              <a:ext uri="{FF2B5EF4-FFF2-40B4-BE49-F238E27FC236}">
                <a16:creationId xmlns:a16="http://schemas.microsoft.com/office/drawing/2014/main" id="{664E27E3-12C2-465F-70BE-EC002AEF14B0}"/>
              </a:ext>
            </a:extLst>
          </p:cNvPr>
          <p:cNvSpPr txBox="1"/>
          <p:nvPr/>
        </p:nvSpPr>
        <p:spPr>
          <a:xfrm>
            <a:off x="372999" y="8694778"/>
            <a:ext cx="5905119" cy="400110"/>
          </a:xfrm>
          <a:prstGeom prst="rect">
            <a:avLst/>
          </a:prstGeom>
          <a:noFill/>
        </p:spPr>
        <p:txBody>
          <a:bodyPr wrap="square" rtlCol="0">
            <a:spAutoFit/>
          </a:bodyPr>
          <a:lstStyle/>
          <a:p>
            <a:r>
              <a:rPr kumimoji="1" lang="en-US" altLang="ja-JP" sz="1000" dirty="0"/>
              <a:t>※</a:t>
            </a:r>
            <a:r>
              <a:rPr kumimoji="1" lang="ja-JP" altLang="en-US" sz="1000" dirty="0"/>
              <a:t>本申込書に記入いただいた個人情報につきましては、セミナー開催に係る受講者の確認、名簿の作</a:t>
            </a:r>
            <a:endParaRPr kumimoji="1" lang="en-US" altLang="ja-JP" sz="1000" dirty="0"/>
          </a:p>
          <a:p>
            <a:r>
              <a:rPr kumimoji="1" lang="ja-JP" altLang="en-US" sz="1000" dirty="0"/>
              <a:t>　成、出席確認に関する連絡のみ使用いたします。</a:t>
            </a:r>
          </a:p>
        </p:txBody>
      </p:sp>
      <p:sp>
        <p:nvSpPr>
          <p:cNvPr id="7" name="テキスト ボックス 6">
            <a:extLst>
              <a:ext uri="{FF2B5EF4-FFF2-40B4-BE49-F238E27FC236}">
                <a16:creationId xmlns:a16="http://schemas.microsoft.com/office/drawing/2014/main" id="{F07E2C6B-6271-3E85-165D-9AD2BDAAC92A}"/>
              </a:ext>
            </a:extLst>
          </p:cNvPr>
          <p:cNvSpPr txBox="1"/>
          <p:nvPr/>
        </p:nvSpPr>
        <p:spPr>
          <a:xfrm>
            <a:off x="433903" y="60628"/>
            <a:ext cx="3987631" cy="307777"/>
          </a:xfrm>
          <a:prstGeom prst="rect">
            <a:avLst/>
          </a:prstGeom>
          <a:noFill/>
        </p:spPr>
        <p:txBody>
          <a:bodyPr wrap="square" rtlCol="0">
            <a:spAutoFit/>
          </a:bodyPr>
          <a:lstStyle/>
          <a:p>
            <a:r>
              <a:rPr kumimoji="1" lang="ja-JP" altLang="en-US" sz="1400" dirty="0"/>
              <a:t>令和６年度制度改正等の課題解決環境整備事業</a:t>
            </a:r>
          </a:p>
        </p:txBody>
      </p:sp>
    </p:spTree>
    <p:extLst>
      <p:ext uri="{BB962C8B-B14F-4D97-AF65-F5344CB8AC3E}">
        <p14:creationId xmlns:p14="http://schemas.microsoft.com/office/powerpoint/2010/main" val="364702880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603</TotalTime>
  <Words>333</Words>
  <Application>Microsoft Office PowerPoint</Application>
  <PresentationFormat>画面に合わせる (4:3)</PresentationFormat>
  <Paragraphs>39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Calibri</vt:lpstr>
      <vt:lpstr>Calibri Light</vt:lpstr>
      <vt:lpstr>Office Theme</vt:lpstr>
      <vt:lpstr>定額減税の実務対応セミナー  ６月以降の給与計算と年末調整でおさえておくべきポイント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電子帳簿保存法 　　　　および　インボイス制度との関連 　　　　　～事業者が対応すべきこととは？～</dc:title>
  <dc:creator>南房総市朝夷商工会⑦</dc:creator>
  <cp:lastModifiedBy>南房総市朝夷商工会⑦</cp:lastModifiedBy>
  <cp:revision>12</cp:revision>
  <cp:lastPrinted>2024-05-13T07:21:12Z</cp:lastPrinted>
  <dcterms:created xsi:type="dcterms:W3CDTF">2022-08-04T05:49:23Z</dcterms:created>
  <dcterms:modified xsi:type="dcterms:W3CDTF">2024-06-06T06:59:12Z</dcterms:modified>
</cp:coreProperties>
</file>